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5" r:id="rId1"/>
  </p:sldMasterIdLst>
  <p:sldIdLst>
    <p:sldId id="256" r:id="rId2"/>
    <p:sldId id="257" r:id="rId3"/>
    <p:sldId id="258" r:id="rId4"/>
    <p:sldId id="260" r:id="rId5"/>
    <p:sldId id="261" r:id="rId6"/>
    <p:sldId id="262" r:id="rId7"/>
    <p:sldId id="263" r:id="rId8"/>
    <p:sldId id="266" r:id="rId9"/>
    <p:sldId id="265" r:id="rId10"/>
    <p:sldId id="267" r:id="rId11"/>
    <p:sldId id="264" r:id="rId12"/>
    <p:sldId id="269" r:id="rId13"/>
    <p:sldId id="268"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C9E1"/>
    <a:srgbClr val="2428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40" d="100"/>
          <a:sy n="40" d="100"/>
        </p:scale>
        <p:origin x="1896"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6843" y="3887812"/>
            <a:ext cx="12195668"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75488" y="2166364"/>
            <a:ext cx="11247120" cy="1739347"/>
          </a:xfrm>
        </p:spPr>
        <p:txBody>
          <a:bodyPr tIns="45720" bIns="45720" anchor="ctr">
            <a:normAutofit/>
          </a:bodyPr>
          <a:lstStyle>
            <a:lvl1pPr algn="ctr">
              <a:lnSpc>
                <a:spcPct val="80000"/>
              </a:lnSpc>
              <a:defRPr sz="6000" spc="15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47472" y="3913632"/>
            <a:ext cx="11506200" cy="457200"/>
          </a:xfrm>
        </p:spPr>
        <p:txBody>
          <a:bodyPr>
            <a:normAutofit/>
          </a:bodyPr>
          <a:lstStyle>
            <a:lvl1pPr marL="0" indent="0" algn="ctr">
              <a:spcBef>
                <a:spcPts val="0"/>
              </a:spcBef>
              <a:spcAft>
                <a:spcPts val="0"/>
              </a:spcAft>
              <a:buNone/>
              <a:defRPr sz="2000">
                <a:solidFill>
                  <a:srgbClr val="FFFFFF"/>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DBB09A1-974D-4E84-8243-0FAF5F5D661D}"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6F943-BB5C-4A53-9F68-1BDE5AB68D27}" type="slidenum">
              <a:rPr lang="en-US" smtClean="0"/>
              <a:t>‹#›</a:t>
            </a:fld>
            <a:endParaRPr lang="en-US"/>
          </a:p>
        </p:txBody>
      </p:sp>
    </p:spTree>
    <p:extLst>
      <p:ext uri="{BB962C8B-B14F-4D97-AF65-F5344CB8AC3E}">
        <p14:creationId xmlns:p14="http://schemas.microsoft.com/office/powerpoint/2010/main" val="382547337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BB09A1-974D-4E84-8243-0FAF5F5D661D}"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6F943-BB5C-4A53-9F68-1BDE5AB68D27}" type="slidenum">
              <a:rPr lang="en-US" smtClean="0"/>
              <a:t>‹#›</a:t>
            </a:fld>
            <a:endParaRPr lang="en-US"/>
          </a:p>
        </p:txBody>
      </p:sp>
    </p:spTree>
    <p:extLst>
      <p:ext uri="{BB962C8B-B14F-4D97-AF65-F5344CB8AC3E}">
        <p14:creationId xmlns:p14="http://schemas.microsoft.com/office/powerpoint/2010/main" val="293832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2DBB09A1-974D-4E84-8243-0FAF5F5D661D}" type="datetimeFigureOut">
              <a:rPr lang="en-US" smtClean="0"/>
              <a:t>11/13/2018</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1026F943-BB5C-4A53-9F68-1BDE5AB68D27}" type="slidenum">
              <a:rPr lang="en-US" smtClean="0"/>
              <a:t>‹#›</a:t>
            </a:fld>
            <a:endParaRPr lang="en-US"/>
          </a:p>
        </p:txBody>
      </p:sp>
    </p:spTree>
    <p:extLst>
      <p:ext uri="{BB962C8B-B14F-4D97-AF65-F5344CB8AC3E}">
        <p14:creationId xmlns:p14="http://schemas.microsoft.com/office/powerpoint/2010/main" val="8950798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BB09A1-974D-4E84-8243-0FAF5F5D661D}"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6F943-BB5C-4A53-9F68-1BDE5AB68D27}" type="slidenum">
              <a:rPr lang="en-US" smtClean="0"/>
              <a:t>‹#›</a:t>
            </a:fld>
            <a:endParaRPr lang="en-US"/>
          </a:p>
        </p:txBody>
      </p:sp>
    </p:spTree>
    <p:extLst>
      <p:ext uri="{BB962C8B-B14F-4D97-AF65-F5344CB8AC3E}">
        <p14:creationId xmlns:p14="http://schemas.microsoft.com/office/powerpoint/2010/main" val="911400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5488" y="2167128"/>
            <a:ext cx="11247120" cy="173736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47472" y="3913212"/>
            <a:ext cx="11503152" cy="457200"/>
          </a:xfrm>
        </p:spPr>
        <p:txBody>
          <a:bodyPr anchor="t">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2DBB09A1-974D-4E84-8243-0FAF5F5D661D}" type="datetimeFigureOut">
              <a:rPr lang="en-US" smtClean="0"/>
              <a:t>11/13/2018</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026F943-BB5C-4A53-9F68-1BDE5AB68D27}" type="slidenum">
              <a:rPr lang="en-US" smtClean="0"/>
              <a:t>‹#›</a:t>
            </a:fld>
            <a:endParaRPr lang="en-US"/>
          </a:p>
        </p:txBody>
      </p:sp>
    </p:spTree>
    <p:extLst>
      <p:ext uri="{BB962C8B-B14F-4D97-AF65-F5344CB8AC3E}">
        <p14:creationId xmlns:p14="http://schemas.microsoft.com/office/powerpoint/2010/main" val="186210975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DBB09A1-974D-4E84-8243-0FAF5F5D661D}"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6F943-BB5C-4A53-9F68-1BDE5AB68D27}" type="slidenum">
              <a:rPr lang="en-US" smtClean="0"/>
              <a:t>‹#›</a:t>
            </a:fld>
            <a:endParaRPr lang="en-US"/>
          </a:p>
        </p:txBody>
      </p:sp>
    </p:spTree>
    <p:extLst>
      <p:ext uri="{BB962C8B-B14F-4D97-AF65-F5344CB8AC3E}">
        <p14:creationId xmlns:p14="http://schemas.microsoft.com/office/powerpoint/2010/main" val="231279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DBB09A1-974D-4E84-8243-0FAF5F5D661D}" type="datetimeFigureOut">
              <a:rPr lang="en-US" smtClean="0"/>
              <a:t>11/13/2018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6F943-BB5C-4A53-9F68-1BDE5AB68D27}" type="slidenum">
              <a:rPr lang="en-US" smtClean="0"/>
              <a:t>‹#›</a:t>
            </a:fld>
            <a:endParaRPr lang="en-US"/>
          </a:p>
        </p:txBody>
      </p:sp>
    </p:spTree>
    <p:extLst>
      <p:ext uri="{BB962C8B-B14F-4D97-AF65-F5344CB8AC3E}">
        <p14:creationId xmlns:p14="http://schemas.microsoft.com/office/powerpoint/2010/main" val="158081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DBB09A1-974D-4E84-8243-0FAF5F5D661D}" type="datetimeFigureOut">
              <a:rPr lang="en-US" smtClean="0"/>
              <a:t>11/13/2018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26F943-BB5C-4A53-9F68-1BDE5AB68D27}" type="slidenum">
              <a:rPr lang="en-US" smtClean="0"/>
              <a:t>‹#›</a:t>
            </a:fld>
            <a:endParaRPr lang="en-US"/>
          </a:p>
        </p:txBody>
      </p:sp>
    </p:spTree>
    <p:extLst>
      <p:ext uri="{BB962C8B-B14F-4D97-AF65-F5344CB8AC3E}">
        <p14:creationId xmlns:p14="http://schemas.microsoft.com/office/powerpoint/2010/main" val="105752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B09A1-974D-4E84-8243-0FAF5F5D661D}" type="datetimeFigureOut">
              <a:rPr lang="en-US" smtClean="0"/>
              <a:t>11/13/2018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26F943-BB5C-4A53-9F68-1BDE5AB68D27}" type="slidenum">
              <a:rPr lang="en-US" smtClean="0"/>
              <a:t>‹#›</a:t>
            </a:fld>
            <a:endParaRPr lang="en-US"/>
          </a:p>
        </p:txBody>
      </p:sp>
    </p:spTree>
    <p:extLst>
      <p:ext uri="{BB962C8B-B14F-4D97-AF65-F5344CB8AC3E}">
        <p14:creationId xmlns:p14="http://schemas.microsoft.com/office/powerpoint/2010/main" val="295986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BB09A1-974D-4E84-8243-0FAF5F5D661D}"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6F943-BB5C-4A53-9F68-1BDE5AB68D27}" type="slidenum">
              <a:rPr lang="en-US" smtClean="0"/>
              <a:t>‹#›</a:t>
            </a:fld>
            <a:endParaRPr lang="en-US"/>
          </a:p>
        </p:txBody>
      </p:sp>
    </p:spTree>
    <p:extLst>
      <p:ext uri="{BB962C8B-B14F-4D97-AF65-F5344CB8AC3E}">
        <p14:creationId xmlns:p14="http://schemas.microsoft.com/office/powerpoint/2010/main" val="352129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BB09A1-974D-4E84-8243-0FAF5F5D661D}"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26F943-BB5C-4A53-9F68-1BDE5AB68D27}" type="slidenum">
              <a:rPr lang="en-US" smtClean="0"/>
              <a:t>‹#›</a:t>
            </a:fld>
            <a:endParaRPr lang="en-US"/>
          </a:p>
        </p:txBody>
      </p:sp>
    </p:spTree>
    <p:extLst>
      <p:ext uri="{BB962C8B-B14F-4D97-AF65-F5344CB8AC3E}">
        <p14:creationId xmlns:p14="http://schemas.microsoft.com/office/powerpoint/2010/main" val="278694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2DBB09A1-974D-4E84-8243-0FAF5F5D661D}" type="datetimeFigureOut">
              <a:rPr lang="en-US" smtClean="0"/>
              <a:t>11/13/2018</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1026F943-BB5C-4A53-9F68-1BDE5AB68D27}" type="slidenum">
              <a:rPr lang="en-US" smtClean="0"/>
              <a:t>‹#›</a:t>
            </a:fld>
            <a:endParaRPr lang="en-US"/>
          </a:p>
        </p:txBody>
      </p:sp>
    </p:spTree>
    <p:extLst>
      <p:ext uri="{BB962C8B-B14F-4D97-AF65-F5344CB8AC3E}">
        <p14:creationId xmlns:p14="http://schemas.microsoft.com/office/powerpoint/2010/main" val="927182177"/>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4.emf"/><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5543"/>
          <a:stretch/>
        </p:blipFill>
        <p:spPr>
          <a:xfrm>
            <a:off x="0" y="3674468"/>
            <a:ext cx="12192000" cy="3012933"/>
          </a:xfrm>
          <a:prstGeom prst="rect">
            <a:avLst/>
          </a:prstGeom>
        </p:spPr>
      </p:pic>
      <p:sp>
        <p:nvSpPr>
          <p:cNvPr id="2" name="Title 1"/>
          <p:cNvSpPr>
            <a:spLocks noGrp="1"/>
          </p:cNvSpPr>
          <p:nvPr>
            <p:ph type="ctrTitle"/>
          </p:nvPr>
        </p:nvSpPr>
        <p:spPr>
          <a:xfrm>
            <a:off x="360216" y="147270"/>
            <a:ext cx="11471565" cy="1739347"/>
          </a:xfrm>
        </p:spPr>
        <p:txBody>
          <a:bodyPr>
            <a:normAutofit/>
          </a:bodyPr>
          <a:lstStyle/>
          <a:p>
            <a:r>
              <a:rPr lang="en-US" sz="6600" b="1" cap="none" dirty="0" smtClean="0">
                <a:ln w="28575">
                  <a:solidFill>
                    <a:schemeClr val="accent2"/>
                  </a:solidFill>
                </a:ln>
                <a:solidFill>
                  <a:srgbClr val="242852"/>
                </a:solidFill>
                <a:effectLst>
                  <a:innerShdw blurRad="114300">
                    <a:prstClr val="black"/>
                  </a:innerShdw>
                </a:effectLst>
              </a:rPr>
              <a:t>INTRODUCTION TO </a:t>
            </a:r>
            <a:br>
              <a:rPr lang="en-US" sz="6600" b="1" cap="none" dirty="0" smtClean="0">
                <a:ln w="28575">
                  <a:solidFill>
                    <a:schemeClr val="accent2"/>
                  </a:solidFill>
                </a:ln>
                <a:solidFill>
                  <a:srgbClr val="242852"/>
                </a:solidFill>
                <a:effectLst>
                  <a:innerShdw blurRad="114300">
                    <a:prstClr val="black"/>
                  </a:innerShdw>
                </a:effectLst>
              </a:rPr>
            </a:br>
            <a:r>
              <a:rPr lang="en-US" sz="6600" b="1" cap="none" dirty="0" smtClean="0">
                <a:ln w="28575">
                  <a:solidFill>
                    <a:schemeClr val="accent2"/>
                  </a:solidFill>
                </a:ln>
                <a:solidFill>
                  <a:srgbClr val="242852"/>
                </a:solidFill>
                <a:effectLst>
                  <a:innerShdw blurRad="114300">
                    <a:prstClr val="black"/>
                  </a:innerShdw>
                </a:effectLst>
              </a:rPr>
              <a:t>CHALLENGE &amp; CONQUEST </a:t>
            </a:r>
            <a:endParaRPr lang="en-US" sz="6600" b="1" cap="none" dirty="0">
              <a:ln w="28575">
                <a:solidFill>
                  <a:schemeClr val="accent2"/>
                </a:solidFill>
              </a:ln>
              <a:solidFill>
                <a:srgbClr val="242852"/>
              </a:solidFill>
              <a:effectLst>
                <a:innerShdw blurRad="114300">
                  <a:prstClr val="black"/>
                </a:innerShdw>
              </a:effectLst>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1045" t="55868" r="21082" b="25772"/>
          <a:stretch/>
        </p:blipFill>
        <p:spPr>
          <a:xfrm>
            <a:off x="1761696" y="2426510"/>
            <a:ext cx="8668603" cy="1247958"/>
          </a:xfrm>
          <a:prstGeom prst="rect">
            <a:avLst/>
          </a:prstGeom>
        </p:spPr>
      </p:pic>
    </p:spTree>
    <p:extLst>
      <p:ext uri="{BB962C8B-B14F-4D97-AF65-F5344CB8AC3E}">
        <p14:creationId xmlns:p14="http://schemas.microsoft.com/office/powerpoint/2010/main" val="29583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sz="4400" b="1" dirty="0" smtClean="0">
                <a:solidFill>
                  <a:srgbClr val="9EC9E1"/>
                </a:solidFill>
              </a:rPr>
              <a:t>what </a:t>
            </a:r>
            <a:r>
              <a:rPr lang="en-US" sz="4400" b="1" dirty="0">
                <a:solidFill>
                  <a:srgbClr val="9EC9E1"/>
                </a:solidFill>
              </a:rPr>
              <a:t>do we mean by </a:t>
            </a:r>
            <a:r>
              <a:rPr lang="en-US" sz="5400" b="1" dirty="0" smtClean="0">
                <a:solidFill>
                  <a:schemeClr val="bg1"/>
                </a:solidFill>
              </a:rPr>
              <a:t>Virtue centered?</a:t>
            </a:r>
            <a:endParaRPr lang="en-US" sz="5400" b="1"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sp>
        <p:nvSpPr>
          <p:cNvPr id="3" name="Rectangle 2"/>
          <p:cNvSpPr/>
          <p:nvPr/>
        </p:nvSpPr>
        <p:spPr>
          <a:xfrm>
            <a:off x="302166" y="5306342"/>
            <a:ext cx="11713371" cy="1477328"/>
          </a:xfrm>
          <a:prstGeom prst="rect">
            <a:avLst/>
          </a:prstGeom>
        </p:spPr>
        <p:txBody>
          <a:bodyPr wrap="square">
            <a:spAutoFit/>
          </a:bodyPr>
          <a:lstStyle/>
          <a:p>
            <a:pPr algn="just"/>
            <a:r>
              <a:rPr lang="en-US" dirty="0" smtClean="0">
                <a:solidFill>
                  <a:schemeClr val="tx2"/>
                </a:solidFill>
              </a:rPr>
              <a:t>The virtue centered curriculum in Challenge &amp; Conquest encourages teens to put their faith into action each week. The weekly meetings and activities encourage the teams to live out what they have learned. Every year we have new virtues &amp; saints for each month. These are the virtues we encourage the teens to live for that month &amp; to get to know the life of that saint. These saint &amp; virtues can be found in the calendars which are included in all of our member, team leader and adult leader kits</a:t>
            </a:r>
          </a:p>
        </p:txBody>
      </p:sp>
      <p:pic>
        <p:nvPicPr>
          <p:cNvPr id="7170" name="Picture 2" descr="5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66" y="1860474"/>
            <a:ext cx="4880868" cy="35605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62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081" y="2053389"/>
            <a:ext cx="4735542" cy="38291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6241"/>
          <p:cNvPicPr>
            <a:picLocks noChangeAspect="1" noChangeArrowheads="1"/>
          </p:cNvPicPr>
          <p:nvPr/>
        </p:nvPicPr>
        <p:blipFill rotWithShape="1">
          <a:blip r:embed="rId5">
            <a:extLst>
              <a:ext uri="{28A0092B-C50C-407E-A947-70E740481C1C}">
                <a14:useLocalDpi xmlns:a14="http://schemas.microsoft.com/office/drawing/2010/main" val="0"/>
              </a:ext>
            </a:extLst>
          </a:blip>
          <a:srcRect r="67472"/>
          <a:stretch/>
        </p:blipFill>
        <p:spPr bwMode="auto">
          <a:xfrm>
            <a:off x="5294011" y="2789084"/>
            <a:ext cx="2058336" cy="2434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668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b="1" dirty="0" smtClean="0">
                <a:solidFill>
                  <a:srgbClr val="9EC9E1"/>
                </a:solidFill>
              </a:rPr>
              <a:t>what </a:t>
            </a:r>
            <a:r>
              <a:rPr lang="en-US" b="1" dirty="0">
                <a:solidFill>
                  <a:srgbClr val="9EC9E1"/>
                </a:solidFill>
              </a:rPr>
              <a:t>do we mean by </a:t>
            </a:r>
            <a:r>
              <a:rPr lang="en-US" sz="5400" b="1" dirty="0" smtClean="0">
                <a:solidFill>
                  <a:schemeClr val="bg1"/>
                </a:solidFill>
              </a:rPr>
              <a:t>SERVICE DRIVEN?</a:t>
            </a:r>
            <a:endParaRPr lang="en-US" sz="5400" b="1"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sp>
        <p:nvSpPr>
          <p:cNvPr id="3" name="Rectangle 2"/>
          <p:cNvSpPr/>
          <p:nvPr/>
        </p:nvSpPr>
        <p:spPr>
          <a:xfrm>
            <a:off x="302166" y="5103674"/>
            <a:ext cx="11638306" cy="1754326"/>
          </a:xfrm>
          <a:prstGeom prst="rect">
            <a:avLst/>
          </a:prstGeom>
        </p:spPr>
        <p:txBody>
          <a:bodyPr wrap="square">
            <a:spAutoFit/>
          </a:bodyPr>
          <a:lstStyle/>
          <a:p>
            <a:pPr algn="just"/>
            <a:r>
              <a:rPr lang="en-US" dirty="0" smtClean="0">
                <a:solidFill>
                  <a:schemeClr val="tx2"/>
                </a:solidFill>
              </a:rPr>
              <a:t>In every guidebook there are AGE specific service projects that have been successful in Challenge &amp; Conquest groups over the past 10 years. </a:t>
            </a:r>
          </a:p>
          <a:p>
            <a:pPr algn="just"/>
            <a:endParaRPr lang="en-US" dirty="0">
              <a:solidFill>
                <a:schemeClr val="tx2"/>
              </a:solidFill>
            </a:endParaRPr>
          </a:p>
          <a:p>
            <a:pPr algn="just"/>
            <a:r>
              <a:rPr lang="en-US" dirty="0" smtClean="0">
                <a:solidFill>
                  <a:schemeClr val="tx2"/>
                </a:solidFill>
              </a:rPr>
              <a:t>On the following pages you can see the Challenge &amp; Conquest service projects at a glance for each age level as well as the extra projects. </a:t>
            </a:r>
          </a:p>
          <a:p>
            <a:pPr algn="just"/>
            <a:endParaRPr lang="en-US" dirty="0">
              <a:solidFill>
                <a:schemeClr val="tx2"/>
              </a:solidFill>
            </a:endParaRPr>
          </a:p>
        </p:txBody>
      </p:sp>
      <p:pic>
        <p:nvPicPr>
          <p:cNvPr id="4098" name="Picture 2" descr="5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66" y="2073542"/>
            <a:ext cx="6615158" cy="27390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7039141" y="2158699"/>
            <a:ext cx="5152859" cy="2653933"/>
          </a:xfrm>
          <a:prstGeom prst="rect">
            <a:avLst/>
          </a:prstGeom>
        </p:spPr>
      </p:pic>
    </p:spTree>
    <p:extLst>
      <p:ext uri="{BB962C8B-B14F-4D97-AF65-F5344CB8AC3E}">
        <p14:creationId xmlns:p14="http://schemas.microsoft.com/office/powerpoint/2010/main" val="293171644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b="1" dirty="0" smtClean="0">
                <a:solidFill>
                  <a:srgbClr val="9EC9E1"/>
                </a:solidFill>
              </a:rPr>
              <a:t>what </a:t>
            </a:r>
            <a:r>
              <a:rPr lang="en-US" b="1" dirty="0">
                <a:solidFill>
                  <a:srgbClr val="9EC9E1"/>
                </a:solidFill>
              </a:rPr>
              <a:t>do we mean by </a:t>
            </a:r>
            <a:r>
              <a:rPr lang="en-US" sz="5400" b="1" dirty="0" smtClean="0">
                <a:solidFill>
                  <a:schemeClr val="bg1"/>
                </a:solidFill>
              </a:rPr>
              <a:t>SERVICE DRIVEN?</a:t>
            </a:r>
            <a:endParaRPr lang="en-US" sz="5400" b="1"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pic>
        <p:nvPicPr>
          <p:cNvPr id="4100" name="Picture 4" descr="52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166" y="2197703"/>
            <a:ext cx="11270958" cy="381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466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b="1" dirty="0" smtClean="0">
                <a:solidFill>
                  <a:srgbClr val="9EC9E1"/>
                </a:solidFill>
              </a:rPr>
              <a:t>what </a:t>
            </a:r>
            <a:r>
              <a:rPr lang="en-US" b="1" dirty="0">
                <a:solidFill>
                  <a:srgbClr val="9EC9E1"/>
                </a:solidFill>
              </a:rPr>
              <a:t>do we mean by </a:t>
            </a:r>
            <a:r>
              <a:rPr lang="en-US" sz="5400" b="1" dirty="0" smtClean="0">
                <a:solidFill>
                  <a:schemeClr val="bg1"/>
                </a:solidFill>
              </a:rPr>
              <a:t>SERVICE DRIVEN?</a:t>
            </a:r>
            <a:endParaRPr lang="en-US" sz="5400" b="1"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pic>
        <p:nvPicPr>
          <p:cNvPr id="4102" name="Picture 6" descr="62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166" y="2289257"/>
            <a:ext cx="11548122" cy="391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58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b="1" dirty="0" smtClean="0">
                <a:solidFill>
                  <a:srgbClr val="9EC9E1"/>
                </a:solidFill>
              </a:rPr>
              <a:t>what is </a:t>
            </a:r>
            <a:br>
              <a:rPr lang="en-US" b="1" dirty="0" smtClean="0">
                <a:solidFill>
                  <a:srgbClr val="9EC9E1"/>
                </a:solidFill>
              </a:rPr>
            </a:br>
            <a:r>
              <a:rPr lang="en-US" sz="5400" b="1" dirty="0" smtClean="0">
                <a:solidFill>
                  <a:schemeClr val="bg1"/>
                </a:solidFill>
              </a:rPr>
              <a:t>CONQUEST JR?</a:t>
            </a:r>
            <a:endParaRPr lang="en-US" sz="5400" b="1"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sp>
        <p:nvSpPr>
          <p:cNvPr id="6" name="Rectangle 5"/>
          <p:cNvSpPr/>
          <p:nvPr/>
        </p:nvSpPr>
        <p:spPr>
          <a:xfrm>
            <a:off x="302166" y="4496761"/>
            <a:ext cx="6096000" cy="1938992"/>
          </a:xfrm>
          <a:prstGeom prst="rect">
            <a:avLst/>
          </a:prstGeom>
        </p:spPr>
        <p:txBody>
          <a:bodyPr>
            <a:spAutoFit/>
          </a:bodyPr>
          <a:lstStyle/>
          <a:p>
            <a:pPr algn="just"/>
            <a:r>
              <a:rPr lang="en-US" sz="2000" dirty="0">
                <a:solidFill>
                  <a:schemeClr val="tx2"/>
                </a:solidFill>
              </a:rPr>
              <a:t>The Conquest Junior Leadership Program is a weekly virtue based </a:t>
            </a:r>
            <a:r>
              <a:rPr lang="en-US" sz="2000" dirty="0" smtClean="0">
                <a:solidFill>
                  <a:schemeClr val="tx2"/>
                </a:solidFill>
              </a:rPr>
              <a:t>program for boys K-4</a:t>
            </a:r>
            <a:r>
              <a:rPr lang="en-US" sz="2000" baseline="30000" dirty="0" smtClean="0">
                <a:solidFill>
                  <a:schemeClr val="tx2"/>
                </a:solidFill>
              </a:rPr>
              <a:t>th</a:t>
            </a:r>
            <a:r>
              <a:rPr lang="en-US" sz="2000" dirty="0" smtClean="0">
                <a:solidFill>
                  <a:schemeClr val="tx2"/>
                </a:solidFill>
              </a:rPr>
              <a:t> grade,  </a:t>
            </a:r>
            <a:r>
              <a:rPr lang="en-US" sz="2000" dirty="0">
                <a:solidFill>
                  <a:schemeClr val="tx2"/>
                </a:solidFill>
              </a:rPr>
              <a:t>ran by dads and youth leaders. </a:t>
            </a:r>
            <a:r>
              <a:rPr lang="en-US" sz="2000" dirty="0">
                <a:solidFill>
                  <a:schemeClr val="tx2"/>
                </a:solidFill>
              </a:rPr>
              <a:t>The Jr Program has its own unique Conquest materials for this age group. This includes Curriculum,  t-shirts, bags, &amp; commitment cards specifically designed for the younger age group.</a:t>
            </a:r>
          </a:p>
        </p:txBody>
      </p:sp>
      <p:pic>
        <p:nvPicPr>
          <p:cNvPr id="9218" name="Picture 2" descr="53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98" y="1910687"/>
            <a:ext cx="6187758" cy="245334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53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455" y="2138465"/>
            <a:ext cx="4746492" cy="199779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53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429" y="4169724"/>
            <a:ext cx="5096543" cy="259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437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b="1" dirty="0" smtClean="0">
                <a:solidFill>
                  <a:srgbClr val="9EC9E1"/>
                </a:solidFill>
              </a:rPr>
              <a:t>What is </a:t>
            </a:r>
            <a:br>
              <a:rPr lang="en-US" b="1" dirty="0" smtClean="0">
                <a:solidFill>
                  <a:srgbClr val="9EC9E1"/>
                </a:solidFill>
              </a:rPr>
            </a:br>
            <a:r>
              <a:rPr lang="en-US" sz="5400" b="1" dirty="0" smtClean="0">
                <a:solidFill>
                  <a:schemeClr val="bg1"/>
                </a:solidFill>
              </a:rPr>
              <a:t>CHALLENGE JR?</a:t>
            </a:r>
            <a:endParaRPr lang="en-US" sz="5400" b="1"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sp>
        <p:nvSpPr>
          <p:cNvPr id="5" name="Rectangle 4"/>
          <p:cNvSpPr/>
          <p:nvPr/>
        </p:nvSpPr>
        <p:spPr>
          <a:xfrm>
            <a:off x="296115" y="3047349"/>
            <a:ext cx="6748340" cy="3631763"/>
          </a:xfrm>
          <a:prstGeom prst="rect">
            <a:avLst/>
          </a:prstGeom>
        </p:spPr>
        <p:txBody>
          <a:bodyPr wrap="square">
            <a:spAutoFit/>
          </a:bodyPr>
          <a:lstStyle/>
          <a:p>
            <a:pPr algn="ctr"/>
            <a:endParaRPr lang="en-US" b="0" i="0" dirty="0" smtClean="0">
              <a:solidFill>
                <a:srgbClr val="E90D8C"/>
              </a:solidFill>
              <a:effectLst/>
              <a:latin typeface="Abril Fatface"/>
            </a:endParaRPr>
          </a:p>
          <a:p>
            <a:pPr algn="ctr"/>
            <a:endParaRPr lang="en-US" dirty="0">
              <a:solidFill>
                <a:srgbClr val="E90D8C"/>
              </a:solidFill>
              <a:latin typeface="Abril Fatface"/>
            </a:endParaRPr>
          </a:p>
          <a:p>
            <a:pPr algn="ctr"/>
            <a:endParaRPr lang="en-US" b="0" i="0" dirty="0" smtClean="0">
              <a:solidFill>
                <a:srgbClr val="E90D8C"/>
              </a:solidFill>
              <a:effectLst/>
              <a:latin typeface="Abril Fatface"/>
            </a:endParaRPr>
          </a:p>
          <a:p>
            <a:pPr algn="ctr"/>
            <a:r>
              <a:rPr lang="en-US" b="0" i="0" dirty="0" smtClean="0">
                <a:solidFill>
                  <a:srgbClr val="E90D8C"/>
                </a:solidFill>
                <a:effectLst/>
                <a:latin typeface="Abril Fatface"/>
              </a:rPr>
              <a:t>Catholic Faith and Virtue Program for Kindergarten thru 4th Grade</a:t>
            </a:r>
          </a:p>
          <a:p>
            <a:pPr algn="ctr"/>
            <a:r>
              <a:rPr lang="en-US" sz="2000" b="0" i="0" dirty="0" smtClean="0">
                <a:solidFill>
                  <a:srgbClr val="4C4C4C"/>
                </a:solidFill>
                <a:effectLst/>
                <a:latin typeface="Open Sans"/>
              </a:rPr>
              <a:t> </a:t>
            </a:r>
          </a:p>
          <a:p>
            <a:pPr algn="just"/>
            <a:r>
              <a:rPr lang="en-US" sz="2000" dirty="0">
                <a:solidFill>
                  <a:schemeClr val="tx2"/>
                </a:solidFill>
              </a:rPr>
              <a:t>Challenge Jr is led by Adult Leaders, with the help of teen mentors. We have a complete Annual Program of Materials and Curriculum to help the girls and leaders successfully participate in the programs. The curriculum is virtue centered and includes both large group and smaller team activities. Challenge Jr is a great way to give the girls an opportunity to meet new friends.</a:t>
            </a:r>
          </a:p>
        </p:txBody>
      </p:sp>
      <p:pic>
        <p:nvPicPr>
          <p:cNvPr id="8198" name="Picture 6" descr="62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0042" y="2033985"/>
            <a:ext cx="3953927" cy="163331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63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455" y="2370286"/>
            <a:ext cx="4901275" cy="3824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63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45543"/>
          <a:stretch/>
        </p:blipFill>
        <p:spPr>
          <a:xfrm>
            <a:off x="0" y="3674468"/>
            <a:ext cx="12192000" cy="3012933"/>
          </a:xfrm>
          <a:prstGeom prst="rect">
            <a:avLst/>
          </a:prstGeom>
        </p:spPr>
      </p:pic>
      <p:sp>
        <p:nvSpPr>
          <p:cNvPr id="2" name="Title 1"/>
          <p:cNvSpPr>
            <a:spLocks noGrp="1"/>
          </p:cNvSpPr>
          <p:nvPr>
            <p:ph type="ctrTitle"/>
          </p:nvPr>
        </p:nvSpPr>
        <p:spPr>
          <a:xfrm>
            <a:off x="360217" y="0"/>
            <a:ext cx="11471565" cy="1739347"/>
          </a:xfrm>
        </p:spPr>
        <p:txBody>
          <a:bodyPr>
            <a:normAutofit fontScale="90000"/>
          </a:bodyPr>
          <a:lstStyle/>
          <a:p>
            <a:r>
              <a:rPr lang="en-US" sz="6600" b="1" cap="none" dirty="0" smtClean="0">
                <a:ln w="28575">
                  <a:solidFill>
                    <a:schemeClr val="accent2"/>
                  </a:solidFill>
                </a:ln>
                <a:solidFill>
                  <a:srgbClr val="242852"/>
                </a:solidFill>
                <a:effectLst>
                  <a:innerShdw blurRad="114300">
                    <a:prstClr val="black"/>
                  </a:innerShdw>
                </a:effectLst>
              </a:rPr>
              <a:t/>
            </a:r>
            <a:br>
              <a:rPr lang="en-US" sz="6600" b="1" cap="none" dirty="0" smtClean="0">
                <a:ln w="28575">
                  <a:solidFill>
                    <a:schemeClr val="accent2"/>
                  </a:solidFill>
                </a:ln>
                <a:solidFill>
                  <a:srgbClr val="242852"/>
                </a:solidFill>
                <a:effectLst>
                  <a:innerShdw blurRad="114300">
                    <a:prstClr val="black"/>
                  </a:innerShdw>
                </a:effectLst>
              </a:rPr>
            </a:br>
            <a:r>
              <a:rPr lang="en-US" sz="6600" b="1" cap="none" dirty="0" smtClean="0">
                <a:ln w="28575">
                  <a:solidFill>
                    <a:schemeClr val="accent2"/>
                  </a:solidFill>
                </a:ln>
                <a:solidFill>
                  <a:srgbClr val="242852"/>
                </a:solidFill>
                <a:effectLst>
                  <a:innerShdw blurRad="114300">
                    <a:prstClr val="black"/>
                  </a:innerShdw>
                </a:effectLst>
              </a:rPr>
              <a:t>www.challengeyouthministry.com</a:t>
            </a:r>
            <a:br>
              <a:rPr lang="en-US" sz="6600" b="1" cap="none" dirty="0" smtClean="0">
                <a:ln w="28575">
                  <a:solidFill>
                    <a:schemeClr val="accent2"/>
                  </a:solidFill>
                </a:ln>
                <a:solidFill>
                  <a:srgbClr val="242852"/>
                </a:solidFill>
                <a:effectLst>
                  <a:innerShdw blurRad="114300">
                    <a:prstClr val="black"/>
                  </a:innerShdw>
                </a:effectLst>
              </a:rPr>
            </a:br>
            <a:r>
              <a:rPr lang="en-US" sz="6600" b="1" cap="none" dirty="0" smtClean="0">
                <a:ln w="28575">
                  <a:solidFill>
                    <a:schemeClr val="accent2"/>
                  </a:solidFill>
                </a:ln>
                <a:solidFill>
                  <a:srgbClr val="242852"/>
                </a:solidFill>
                <a:effectLst>
                  <a:innerShdw blurRad="114300">
                    <a:prstClr val="black"/>
                  </a:innerShdw>
                </a:effectLst>
              </a:rPr>
              <a:t>www.conquestyouthministry.com</a:t>
            </a:r>
            <a:endParaRPr lang="en-US" sz="6600" b="1" cap="none" dirty="0">
              <a:ln w="28575">
                <a:solidFill>
                  <a:schemeClr val="accent2"/>
                </a:solidFill>
              </a:ln>
              <a:solidFill>
                <a:srgbClr val="242852"/>
              </a:solidFill>
              <a:effectLst>
                <a:innerShdw blurRad="114300">
                  <a:prstClr val="black"/>
                </a:innerShdw>
              </a:effectLst>
            </a:endParaRPr>
          </a:p>
        </p:txBody>
      </p:sp>
      <p:sp>
        <p:nvSpPr>
          <p:cNvPr id="5" name="Title 1"/>
          <p:cNvSpPr txBox="1">
            <a:spLocks/>
          </p:cNvSpPr>
          <p:nvPr/>
        </p:nvSpPr>
        <p:spPr>
          <a:xfrm>
            <a:off x="360216" y="1935121"/>
            <a:ext cx="11471565" cy="1739347"/>
          </a:xfrm>
          <a:prstGeom prst="rect">
            <a:avLst/>
          </a:prstGeom>
        </p:spPr>
        <p:txBody>
          <a:bodyPr vert="horz" lIns="91440" tIns="45720" rIns="91440" bIns="45720" rtlCol="0" anchor="ctr">
            <a:normAutofit fontScale="97500"/>
          </a:bodyPr>
          <a:lstStyle>
            <a:lvl1pPr algn="ctr" defTabSz="914400" rtl="0" eaLnBrk="1" latinLnBrk="0" hangingPunct="1">
              <a:lnSpc>
                <a:spcPct val="80000"/>
              </a:lnSpc>
              <a:spcBef>
                <a:spcPct val="0"/>
              </a:spcBef>
              <a:buNone/>
              <a:defRPr sz="6000" kern="1200" cap="all" spc="150" baseline="0">
                <a:solidFill>
                  <a:schemeClr val="bg1"/>
                </a:solidFill>
                <a:latin typeface="+mj-lt"/>
                <a:ea typeface="+mj-ea"/>
                <a:cs typeface="+mj-cs"/>
              </a:defRPr>
            </a:lvl1pPr>
          </a:lstStyle>
          <a:p>
            <a:r>
              <a:rPr lang="en-US" sz="6600" b="1" cap="none" dirty="0" smtClean="0">
                <a:ln w="28575">
                  <a:solidFill>
                    <a:schemeClr val="accent2"/>
                  </a:solidFill>
                </a:ln>
                <a:effectLst>
                  <a:innerShdw blurRad="114300">
                    <a:prstClr val="black"/>
                  </a:innerShdw>
                </a:effectLst>
              </a:rPr>
              <a:t>FOR MORE INFORMATION</a:t>
            </a:r>
            <a:endParaRPr lang="en-US" sz="6600" b="1" cap="none" dirty="0">
              <a:ln w="28575">
                <a:solidFill>
                  <a:schemeClr val="accent2"/>
                </a:solidFill>
              </a:ln>
              <a:effectLst>
                <a:innerShdw blurRad="114300">
                  <a:prstClr val="black"/>
                </a:innerShdw>
              </a:effectLst>
            </a:endParaRPr>
          </a:p>
        </p:txBody>
      </p:sp>
    </p:spTree>
    <p:extLst>
      <p:ext uri="{BB962C8B-B14F-4D97-AF65-F5344CB8AC3E}">
        <p14:creationId xmlns:p14="http://schemas.microsoft.com/office/powerpoint/2010/main" val="573430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065" y="269202"/>
            <a:ext cx="6428390" cy="1508760"/>
          </a:xfrm>
        </p:spPr>
        <p:txBody>
          <a:bodyPr>
            <a:normAutofit/>
          </a:bodyPr>
          <a:lstStyle/>
          <a:p>
            <a:r>
              <a:rPr lang="en-US" dirty="0" smtClean="0">
                <a:solidFill>
                  <a:srgbClr val="9EC9E1"/>
                </a:solidFill>
              </a:rPr>
              <a:t>DO ANY OF THE FOLLOWING STATEMENTS APPLY TO YOU? </a:t>
            </a:r>
            <a:endParaRPr lang="en-US" dirty="0">
              <a:solidFill>
                <a:srgbClr val="9EC9E1"/>
              </a:solidFill>
            </a:endParaRPr>
          </a:p>
        </p:txBody>
      </p:sp>
      <p:sp>
        <p:nvSpPr>
          <p:cNvPr id="3" name="Content Placeholder 2"/>
          <p:cNvSpPr>
            <a:spLocks noGrp="1"/>
          </p:cNvSpPr>
          <p:nvPr>
            <p:ph idx="1"/>
          </p:nvPr>
        </p:nvSpPr>
        <p:spPr>
          <a:xfrm>
            <a:off x="302167" y="1976496"/>
            <a:ext cx="11503146" cy="4697257"/>
          </a:xfrm>
        </p:spPr>
        <p:txBody>
          <a:bodyPr>
            <a:noAutofit/>
          </a:bodyPr>
          <a:lstStyle/>
          <a:p>
            <a:r>
              <a:rPr lang="en-US" sz="1600" dirty="0"/>
              <a:t>You are looking for new ideas for Catholic Youth Ministry</a:t>
            </a:r>
            <a:r>
              <a:rPr lang="en-US" sz="1600" dirty="0" smtClean="0"/>
              <a:t>.</a:t>
            </a:r>
          </a:p>
          <a:p>
            <a:r>
              <a:rPr lang="en-US" sz="1600" dirty="0" smtClean="0"/>
              <a:t> </a:t>
            </a:r>
            <a:r>
              <a:rPr lang="en-US" sz="1600" dirty="0"/>
              <a:t>You are stretched thin and want to ﬁnd a simple way to reach more teens each week by building a strong volunteer team. </a:t>
            </a:r>
            <a:endParaRPr lang="en-US" sz="1600" dirty="0" smtClean="0"/>
          </a:p>
          <a:p>
            <a:r>
              <a:rPr lang="en-US" sz="1600" dirty="0" smtClean="0"/>
              <a:t>You </a:t>
            </a:r>
            <a:r>
              <a:rPr lang="en-US" sz="1600" dirty="0"/>
              <a:t>are searching for a dynamic, fun, Catholic curriculum that goes deep, answering the questions teens have about their life and faith</a:t>
            </a:r>
            <a:r>
              <a:rPr lang="en-US" sz="1600" dirty="0" smtClean="0"/>
              <a:t>.</a:t>
            </a:r>
          </a:p>
          <a:p>
            <a:r>
              <a:rPr lang="en-US" sz="1600" dirty="0" smtClean="0"/>
              <a:t> </a:t>
            </a:r>
            <a:r>
              <a:rPr lang="en-US" sz="1600" dirty="0"/>
              <a:t>You are interested in ready to use, ﬂexible, weekly curriculum that has enough material for the entire school year. </a:t>
            </a:r>
            <a:endParaRPr lang="en-US" sz="1600" dirty="0" smtClean="0"/>
          </a:p>
          <a:p>
            <a:r>
              <a:rPr lang="en-US" sz="1600" dirty="0" smtClean="0"/>
              <a:t>You </a:t>
            </a:r>
            <a:r>
              <a:rPr lang="en-US" sz="1600" dirty="0"/>
              <a:t>want to offer activities that are interesting for both boys and girls and are different for middle school and high school groups. </a:t>
            </a:r>
            <a:endParaRPr lang="en-US" sz="1600" dirty="0" smtClean="0"/>
          </a:p>
          <a:p>
            <a:r>
              <a:rPr lang="en-US" sz="1600" dirty="0" smtClean="0"/>
              <a:t>You </a:t>
            </a:r>
            <a:r>
              <a:rPr lang="en-US" sz="1600" dirty="0"/>
              <a:t>are trying to integrate attractive and meaningful service projects into the youth ministry activities in the parish and community. </a:t>
            </a:r>
            <a:endParaRPr lang="en-US" sz="1600" dirty="0" smtClean="0"/>
          </a:p>
          <a:p>
            <a:r>
              <a:rPr lang="en-US" sz="1600" dirty="0" smtClean="0"/>
              <a:t>You </a:t>
            </a:r>
            <a:r>
              <a:rPr lang="en-US" sz="1600" dirty="0"/>
              <a:t>are considering small group mentoring with teen leaders and team based methods to create an experience where everyone feels important, accepted and part of a team. </a:t>
            </a:r>
            <a:endParaRPr lang="en-US" sz="1600" dirty="0" smtClean="0"/>
          </a:p>
          <a:p>
            <a:r>
              <a:rPr lang="en-US" sz="1600" dirty="0" smtClean="0"/>
              <a:t>You </a:t>
            </a:r>
            <a:r>
              <a:rPr lang="en-US" sz="1600" dirty="0"/>
              <a:t>are looking for a comprehensive youth ministry program that combines online resources, training videos and hands on material for the adult leaders, teen leaders and the youth in the group. </a:t>
            </a:r>
            <a:endParaRPr lang="en-US" sz="1600" dirty="0" smtClean="0"/>
          </a:p>
          <a:p>
            <a:r>
              <a:rPr lang="en-US" sz="1600" dirty="0" smtClean="0"/>
              <a:t>You </a:t>
            </a:r>
            <a:r>
              <a:rPr lang="en-US" sz="1600" dirty="0"/>
              <a:t>are a parent who wants to volunteer or start up a program in your child’s parish or school as a compliment or part of the youth ministry program. </a:t>
            </a:r>
            <a:endParaRPr lang="en-US" sz="1600" dirty="0" smtClean="0"/>
          </a:p>
          <a:p>
            <a:r>
              <a:rPr lang="en-US" sz="1600" dirty="0" smtClean="0"/>
              <a:t>You </a:t>
            </a:r>
            <a:r>
              <a:rPr lang="en-US" sz="1600" dirty="0"/>
              <a:t>are a new or returning Challenge or Conquest adult leader who would like a brief summary of all that Challenge and Conquest youth ministry programs can offer to the kids in your group</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spTree>
    <p:extLst>
      <p:ext uri="{BB962C8B-B14F-4D97-AF65-F5344CB8AC3E}">
        <p14:creationId xmlns:p14="http://schemas.microsoft.com/office/powerpoint/2010/main" val="282801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23" y="269202"/>
            <a:ext cx="6428390" cy="1508760"/>
          </a:xfrm>
        </p:spPr>
        <p:txBody>
          <a:bodyPr>
            <a:noAutofit/>
          </a:bodyPr>
          <a:lstStyle/>
          <a:p>
            <a:pPr algn="ctr"/>
            <a:r>
              <a:rPr lang="en-US" sz="4800" b="1" dirty="0" smtClean="0">
                <a:solidFill>
                  <a:srgbClr val="9EC9E1"/>
                </a:solidFill>
              </a:rPr>
              <a:t>WHAT is CHALLENGE </a:t>
            </a:r>
            <a:br>
              <a:rPr lang="en-US" sz="4800" b="1" dirty="0" smtClean="0">
                <a:solidFill>
                  <a:srgbClr val="9EC9E1"/>
                </a:solidFill>
              </a:rPr>
            </a:br>
            <a:r>
              <a:rPr lang="en-US" sz="4800" b="1" dirty="0" smtClean="0">
                <a:solidFill>
                  <a:srgbClr val="9EC9E1"/>
                </a:solidFill>
              </a:rPr>
              <a:t>&amp; CONQUEST? </a:t>
            </a:r>
            <a:endParaRPr lang="en-US" sz="4800" b="1" dirty="0">
              <a:solidFill>
                <a:srgbClr val="9EC9E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sp>
        <p:nvSpPr>
          <p:cNvPr id="7" name="Rectangle 6"/>
          <p:cNvSpPr/>
          <p:nvPr/>
        </p:nvSpPr>
        <p:spPr>
          <a:xfrm>
            <a:off x="773374" y="2330018"/>
            <a:ext cx="10781731" cy="3970318"/>
          </a:xfrm>
          <a:prstGeom prst="rect">
            <a:avLst/>
          </a:prstGeom>
        </p:spPr>
        <p:txBody>
          <a:bodyPr wrap="square">
            <a:spAutoFit/>
          </a:bodyPr>
          <a:lstStyle/>
          <a:p>
            <a:pPr algn="ctr"/>
            <a:r>
              <a:rPr lang="en-US" sz="3600" b="0" i="0" dirty="0" smtClean="0">
                <a:solidFill>
                  <a:schemeClr val="tx2"/>
                </a:solidFill>
                <a:effectLst/>
              </a:rPr>
              <a:t>Challenge &amp; Conquest are Catholic Youth Ministry programs for boys and girls in 5th – 12th grade to grow in knowledge of their Catholic faith, friendship with Christ, and make a difference and positive impact on their families, friends and in the world around them. We also offer programs for boys and girls K-4th grade: Challenge Jr &amp;  Conquest Jr. </a:t>
            </a:r>
            <a:endParaRPr lang="en-US" sz="3600" dirty="0">
              <a:solidFill>
                <a:schemeClr val="tx2"/>
              </a:solidFill>
            </a:endParaRPr>
          </a:p>
        </p:txBody>
      </p:sp>
    </p:spTree>
    <p:extLst>
      <p:ext uri="{BB962C8B-B14F-4D97-AF65-F5344CB8AC3E}">
        <p14:creationId xmlns:p14="http://schemas.microsoft.com/office/powerpoint/2010/main" val="4112921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sz="6600" b="1" dirty="0" smtClean="0">
                <a:solidFill>
                  <a:srgbClr val="9EC9E1"/>
                </a:solidFill>
              </a:rPr>
              <a:t>Our MISSION</a:t>
            </a:r>
            <a:endParaRPr lang="en-US" sz="6600" b="1" dirty="0">
              <a:solidFill>
                <a:srgbClr val="9EC9E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pic>
        <p:nvPicPr>
          <p:cNvPr id="3" name="Picture 2"/>
          <p:cNvPicPr>
            <a:picLocks noChangeAspect="1"/>
          </p:cNvPicPr>
          <p:nvPr/>
        </p:nvPicPr>
        <p:blipFill rotWithShape="1">
          <a:blip r:embed="rId3"/>
          <a:srcRect l="1" t="7644" r="397"/>
          <a:stretch/>
        </p:blipFill>
        <p:spPr>
          <a:xfrm>
            <a:off x="475626" y="1910687"/>
            <a:ext cx="6254930" cy="4800290"/>
          </a:xfrm>
          <a:prstGeom prst="rect">
            <a:avLst/>
          </a:prstGeom>
        </p:spPr>
      </p:pic>
      <p:sp>
        <p:nvSpPr>
          <p:cNvPr id="6" name="Title 1"/>
          <p:cNvSpPr txBox="1">
            <a:spLocks/>
          </p:cNvSpPr>
          <p:nvPr/>
        </p:nvSpPr>
        <p:spPr>
          <a:xfrm>
            <a:off x="7097939" y="1910687"/>
            <a:ext cx="5040573" cy="1508760"/>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6600" b="1" dirty="0" smtClean="0">
                <a:solidFill>
                  <a:schemeClr val="tx1"/>
                </a:solidFill>
              </a:rPr>
              <a:t>FAST FACTS</a:t>
            </a:r>
            <a:endParaRPr lang="en-US" sz="6600" b="1" dirty="0">
              <a:solidFill>
                <a:schemeClr val="tx1"/>
              </a:solidFill>
            </a:endParaRPr>
          </a:p>
        </p:txBody>
      </p:sp>
      <p:sp>
        <p:nvSpPr>
          <p:cNvPr id="8" name="Rectangle 7"/>
          <p:cNvSpPr/>
          <p:nvPr/>
        </p:nvSpPr>
        <p:spPr>
          <a:xfrm>
            <a:off x="7263987" y="3145012"/>
            <a:ext cx="4708479" cy="3416320"/>
          </a:xfrm>
          <a:prstGeom prst="rect">
            <a:avLst/>
          </a:prstGeom>
        </p:spPr>
        <p:txBody>
          <a:bodyPr wrap="square">
            <a:spAutoFit/>
          </a:bodyPr>
          <a:lstStyle/>
          <a:p>
            <a:pPr algn="just"/>
            <a:r>
              <a:rPr lang="en-US" dirty="0" smtClean="0">
                <a:solidFill>
                  <a:schemeClr val="tx2"/>
                </a:solidFill>
              </a:rPr>
              <a:t>Challenge and Conquest are proven to be a successful youth ministry option for the past 15 years in the US and </a:t>
            </a:r>
            <a:r>
              <a:rPr lang="en-US" dirty="0">
                <a:solidFill>
                  <a:schemeClr val="tx2"/>
                </a:solidFill>
              </a:rPr>
              <a:t>C</a:t>
            </a:r>
            <a:r>
              <a:rPr lang="en-US" dirty="0" smtClean="0">
                <a:solidFill>
                  <a:schemeClr val="tx2"/>
                </a:solidFill>
              </a:rPr>
              <a:t>anada. </a:t>
            </a:r>
          </a:p>
          <a:p>
            <a:pPr algn="just"/>
            <a:endParaRPr lang="en-US" dirty="0" smtClean="0">
              <a:solidFill>
                <a:schemeClr val="tx2"/>
              </a:solidFill>
            </a:endParaRPr>
          </a:p>
          <a:p>
            <a:pPr algn="just"/>
            <a:r>
              <a:rPr lang="en-US" dirty="0" smtClean="0">
                <a:solidFill>
                  <a:schemeClr val="tx2"/>
                </a:solidFill>
              </a:rPr>
              <a:t>They are currently present in over 200 parishes &amp; schools with over 6500 youth every week.</a:t>
            </a:r>
          </a:p>
          <a:p>
            <a:pPr algn="just"/>
            <a:endParaRPr lang="en-US" dirty="0" smtClean="0">
              <a:solidFill>
                <a:schemeClr val="tx2"/>
              </a:solidFill>
            </a:endParaRPr>
          </a:p>
          <a:p>
            <a:pPr algn="just"/>
            <a:r>
              <a:rPr lang="en-US" dirty="0" smtClean="0">
                <a:solidFill>
                  <a:schemeClr val="tx2"/>
                </a:solidFill>
              </a:rPr>
              <a:t>Challenge and conquest is  led by 300 adult leaders and 700 teen leaders. </a:t>
            </a:r>
          </a:p>
          <a:p>
            <a:pPr algn="just"/>
            <a:endParaRPr lang="en-US" dirty="0" smtClean="0">
              <a:solidFill>
                <a:schemeClr val="tx2"/>
              </a:solidFill>
            </a:endParaRPr>
          </a:p>
          <a:p>
            <a:pPr algn="just"/>
            <a:r>
              <a:rPr lang="en-US" dirty="0" smtClean="0">
                <a:solidFill>
                  <a:schemeClr val="tx2"/>
                </a:solidFill>
              </a:rPr>
              <a:t>We offer over 40 summer camps with 2000 campers every year.</a:t>
            </a:r>
            <a:endParaRPr lang="en-US" dirty="0">
              <a:solidFill>
                <a:schemeClr val="tx2"/>
              </a:solidFill>
            </a:endParaRPr>
          </a:p>
        </p:txBody>
      </p:sp>
    </p:spTree>
    <p:extLst>
      <p:ext uri="{BB962C8B-B14F-4D97-AF65-F5344CB8AC3E}">
        <p14:creationId xmlns:p14="http://schemas.microsoft.com/office/powerpoint/2010/main" val="2534046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sz="6000" b="1" dirty="0" smtClean="0">
                <a:solidFill>
                  <a:srgbClr val="9EC9E1"/>
                </a:solidFill>
              </a:rPr>
              <a:t>How it all works</a:t>
            </a:r>
            <a:endParaRPr lang="en-US" sz="6000" b="1" dirty="0">
              <a:solidFill>
                <a:srgbClr val="9EC9E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pic>
        <p:nvPicPr>
          <p:cNvPr id="1028" name="Picture 4" descr="41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051" y="1967837"/>
            <a:ext cx="9658350" cy="464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420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b="1" dirty="0" smtClean="0">
                <a:solidFill>
                  <a:srgbClr val="9EC9E1"/>
                </a:solidFill>
              </a:rPr>
              <a:t>what </a:t>
            </a:r>
            <a:r>
              <a:rPr lang="en-US" b="1" dirty="0">
                <a:solidFill>
                  <a:srgbClr val="9EC9E1"/>
                </a:solidFill>
              </a:rPr>
              <a:t>do we mean by </a:t>
            </a:r>
            <a:r>
              <a:rPr lang="en-US" b="1" dirty="0" smtClean="0">
                <a:solidFill>
                  <a:srgbClr val="9EC9E1"/>
                </a:solidFill>
              </a:rPr>
              <a:t/>
            </a:r>
            <a:br>
              <a:rPr lang="en-US" b="1" dirty="0" smtClean="0">
                <a:solidFill>
                  <a:srgbClr val="9EC9E1"/>
                </a:solidFill>
              </a:rPr>
            </a:br>
            <a:r>
              <a:rPr lang="en-US" b="1" dirty="0" smtClean="0">
                <a:solidFill>
                  <a:schemeClr val="bg1"/>
                </a:solidFill>
              </a:rPr>
              <a:t>team </a:t>
            </a:r>
            <a:r>
              <a:rPr lang="en-US" b="1" dirty="0">
                <a:solidFill>
                  <a:schemeClr val="bg1"/>
                </a:solidFill>
              </a:rPr>
              <a:t>based and teen led?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pic>
        <p:nvPicPr>
          <p:cNvPr id="2050" name="Picture 2" descr="3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676" y="2158337"/>
            <a:ext cx="5030371" cy="4337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2166" y="1993199"/>
            <a:ext cx="6428390" cy="5016758"/>
          </a:xfrm>
          <a:prstGeom prst="rect">
            <a:avLst/>
          </a:prstGeom>
        </p:spPr>
        <p:txBody>
          <a:bodyPr wrap="square">
            <a:spAutoFit/>
          </a:bodyPr>
          <a:lstStyle/>
          <a:p>
            <a:pPr algn="just"/>
            <a:r>
              <a:rPr lang="en-US" sz="2000" dirty="0">
                <a:solidFill>
                  <a:schemeClr val="tx2"/>
                </a:solidFill>
              </a:rPr>
              <a:t>Conquest </a:t>
            </a:r>
            <a:r>
              <a:rPr lang="en-US" sz="2000" dirty="0" smtClean="0">
                <a:solidFill>
                  <a:schemeClr val="tx2"/>
                </a:solidFill>
              </a:rPr>
              <a:t>and Challenge are  </a:t>
            </a:r>
            <a:r>
              <a:rPr lang="en-US" sz="2000" dirty="0">
                <a:solidFill>
                  <a:schemeClr val="tx2"/>
                </a:solidFill>
              </a:rPr>
              <a:t>designed so that you organize your youth group into smaller teams of about 10-15 teens, who are around the same age. </a:t>
            </a:r>
            <a:endParaRPr lang="en-US" sz="2000" dirty="0" smtClean="0">
              <a:solidFill>
                <a:schemeClr val="tx2"/>
              </a:solidFill>
            </a:endParaRPr>
          </a:p>
          <a:p>
            <a:pPr algn="just"/>
            <a:endParaRPr lang="en-US" sz="2000" dirty="0" smtClean="0">
              <a:solidFill>
                <a:schemeClr val="tx2"/>
              </a:solidFill>
            </a:endParaRPr>
          </a:p>
          <a:p>
            <a:pPr algn="just"/>
            <a:r>
              <a:rPr lang="en-US" sz="2000" dirty="0" smtClean="0">
                <a:solidFill>
                  <a:schemeClr val="tx2"/>
                </a:solidFill>
              </a:rPr>
              <a:t>Each </a:t>
            </a:r>
            <a:r>
              <a:rPr lang="en-US" sz="2000" dirty="0">
                <a:solidFill>
                  <a:schemeClr val="tx2"/>
                </a:solidFill>
              </a:rPr>
              <a:t>team is led by 1 or 2 teen leaders who are usually 2 or 3 years older than the group they lead. This is small group mentoring or peer ministry where everything is done in teams especially the weekly activities and service projects. </a:t>
            </a:r>
            <a:endParaRPr lang="en-US" sz="2000" dirty="0" smtClean="0">
              <a:solidFill>
                <a:schemeClr val="tx2"/>
              </a:solidFill>
            </a:endParaRPr>
          </a:p>
          <a:p>
            <a:pPr algn="just"/>
            <a:endParaRPr lang="en-US" sz="2000" dirty="0">
              <a:solidFill>
                <a:schemeClr val="tx2"/>
              </a:solidFill>
            </a:endParaRPr>
          </a:p>
          <a:p>
            <a:pPr algn="just"/>
            <a:r>
              <a:rPr lang="en-US" sz="2000" dirty="0" smtClean="0">
                <a:solidFill>
                  <a:schemeClr val="tx2"/>
                </a:solidFill>
              </a:rPr>
              <a:t>The </a:t>
            </a:r>
            <a:r>
              <a:rPr lang="en-US" sz="2000" dirty="0">
                <a:solidFill>
                  <a:schemeClr val="tx2"/>
                </a:solidFill>
              </a:rPr>
              <a:t>youth minister and adult leaders work with the teen leaders, training them and helping them prepare to lead their team activities each week. In this way, the youth group may be large in number but no one will feel lost in the crowd because they are part of a team with a team leader looking out for them</a:t>
            </a:r>
            <a:r>
              <a:rPr lang="en-US" sz="2000" dirty="0" smtClean="0">
                <a:solidFill>
                  <a:schemeClr val="tx2"/>
                </a:solidFill>
              </a:rPr>
              <a:t>.</a:t>
            </a:r>
          </a:p>
          <a:p>
            <a:pPr algn="just"/>
            <a:endParaRPr lang="en-US" sz="2000" dirty="0" smtClean="0">
              <a:solidFill>
                <a:schemeClr val="tx2"/>
              </a:solidFill>
            </a:endParaRPr>
          </a:p>
        </p:txBody>
      </p:sp>
    </p:spTree>
    <p:extLst>
      <p:ext uri="{BB962C8B-B14F-4D97-AF65-F5344CB8AC3E}">
        <p14:creationId xmlns:p14="http://schemas.microsoft.com/office/powerpoint/2010/main" val="1395994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sz="3600" b="1" dirty="0" smtClean="0">
                <a:solidFill>
                  <a:srgbClr val="9EC9E1"/>
                </a:solidFill>
              </a:rPr>
              <a:t>Putting the curriculum </a:t>
            </a:r>
            <a:br>
              <a:rPr lang="en-US" sz="3600" b="1" dirty="0" smtClean="0">
                <a:solidFill>
                  <a:srgbClr val="9EC9E1"/>
                </a:solidFill>
              </a:rPr>
            </a:br>
            <a:r>
              <a:rPr lang="en-US" sz="3600" b="1" dirty="0" smtClean="0">
                <a:solidFill>
                  <a:srgbClr val="9EC9E1"/>
                </a:solidFill>
              </a:rPr>
              <a:t>in the hands </a:t>
            </a:r>
            <a:br>
              <a:rPr lang="en-US" sz="3600" b="1" dirty="0" smtClean="0">
                <a:solidFill>
                  <a:srgbClr val="9EC9E1"/>
                </a:solidFill>
              </a:rPr>
            </a:br>
            <a:r>
              <a:rPr lang="en-US" sz="3600" b="1" dirty="0" smtClean="0">
                <a:solidFill>
                  <a:srgbClr val="9EC9E1"/>
                </a:solidFill>
              </a:rPr>
              <a:t>of the teen leaders</a:t>
            </a:r>
            <a:endParaRPr lang="en-US" sz="3600" b="1" dirty="0">
              <a:solidFill>
                <a:srgbClr val="9EC9E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sp>
        <p:nvSpPr>
          <p:cNvPr id="3" name="Rectangle 2"/>
          <p:cNvSpPr/>
          <p:nvPr/>
        </p:nvSpPr>
        <p:spPr>
          <a:xfrm>
            <a:off x="302166" y="1993199"/>
            <a:ext cx="5374734" cy="1938992"/>
          </a:xfrm>
          <a:prstGeom prst="rect">
            <a:avLst/>
          </a:prstGeom>
        </p:spPr>
        <p:txBody>
          <a:bodyPr wrap="square">
            <a:spAutoFit/>
          </a:bodyPr>
          <a:lstStyle/>
          <a:p>
            <a:pPr algn="just"/>
            <a:r>
              <a:rPr lang="en-US" sz="2000" dirty="0" smtClean="0">
                <a:solidFill>
                  <a:schemeClr val="tx2"/>
                </a:solidFill>
              </a:rPr>
              <a:t>Peer </a:t>
            </a:r>
            <a:r>
              <a:rPr lang="en-US" sz="2000" dirty="0">
                <a:solidFill>
                  <a:schemeClr val="tx2"/>
                </a:solidFill>
              </a:rPr>
              <a:t>mentoring is not only a life changing experience for the teen leaders, it truly makes an impact on the younger teens when they learn about their faith and see positive role models in their team leaders, who are only a few years older than they are. </a:t>
            </a:r>
            <a:endParaRPr lang="en-US" sz="2000" dirty="0" smtClean="0">
              <a:solidFill>
                <a:schemeClr val="tx2"/>
              </a:solidFill>
            </a:endParaRPr>
          </a:p>
        </p:txBody>
      </p:sp>
      <p:pic>
        <p:nvPicPr>
          <p:cNvPr id="3074" name="Picture 2" descr="4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890" y="1921931"/>
            <a:ext cx="7432674" cy="23372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48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160" y="3991233"/>
            <a:ext cx="6115050" cy="25320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73886" y="4595521"/>
            <a:ext cx="5374734" cy="1323439"/>
          </a:xfrm>
          <a:prstGeom prst="rect">
            <a:avLst/>
          </a:prstGeom>
        </p:spPr>
        <p:txBody>
          <a:bodyPr wrap="square">
            <a:spAutoFit/>
          </a:bodyPr>
          <a:lstStyle/>
          <a:p>
            <a:pPr algn="just"/>
            <a:r>
              <a:rPr lang="en-US" sz="2000" dirty="0" smtClean="0">
                <a:solidFill>
                  <a:schemeClr val="tx2"/>
                </a:solidFill>
              </a:rPr>
              <a:t>The Conquest and Challenge </a:t>
            </a:r>
            <a:r>
              <a:rPr lang="en-US" sz="2000" dirty="0">
                <a:solidFill>
                  <a:schemeClr val="tx2"/>
                </a:solidFill>
              </a:rPr>
              <a:t>curriculum </a:t>
            </a:r>
            <a:r>
              <a:rPr lang="en-US" sz="2000" dirty="0" smtClean="0">
                <a:solidFill>
                  <a:schemeClr val="tx2"/>
                </a:solidFill>
              </a:rPr>
              <a:t>is </a:t>
            </a:r>
            <a:r>
              <a:rPr lang="en-US" sz="2000" dirty="0">
                <a:solidFill>
                  <a:schemeClr val="tx2"/>
                </a:solidFill>
              </a:rPr>
              <a:t>in the team leader guidebooks, and is written for teens to lead. </a:t>
            </a:r>
            <a:r>
              <a:rPr lang="en-US" sz="2000" dirty="0">
                <a:solidFill>
                  <a:schemeClr val="tx2"/>
                </a:solidFill>
              </a:rPr>
              <a:t>We put the tools and materials in the team leader’s hands to mentor each week.</a:t>
            </a:r>
          </a:p>
        </p:txBody>
      </p:sp>
    </p:spTree>
    <p:extLst>
      <p:ext uri="{BB962C8B-B14F-4D97-AF65-F5344CB8AC3E}">
        <p14:creationId xmlns:p14="http://schemas.microsoft.com/office/powerpoint/2010/main" val="2096096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sz="4800" b="1" dirty="0" smtClean="0">
                <a:solidFill>
                  <a:srgbClr val="9EC9E1"/>
                </a:solidFill>
              </a:rPr>
              <a:t>OUR curriculum: </a:t>
            </a:r>
            <a:br>
              <a:rPr lang="en-US" sz="4800" b="1" dirty="0" smtClean="0">
                <a:solidFill>
                  <a:srgbClr val="9EC9E1"/>
                </a:solidFill>
              </a:rPr>
            </a:br>
            <a:r>
              <a:rPr lang="en-US" sz="3600" b="1" dirty="0" smtClean="0">
                <a:solidFill>
                  <a:schemeClr val="bg1"/>
                </a:solidFill>
              </a:rPr>
              <a:t>Series 1-2-3 for 3 age groups</a:t>
            </a:r>
            <a:endParaRPr lang="en-US" sz="3600" b="1"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sp>
        <p:nvSpPr>
          <p:cNvPr id="3" name="Rectangle 2"/>
          <p:cNvSpPr/>
          <p:nvPr/>
        </p:nvSpPr>
        <p:spPr>
          <a:xfrm>
            <a:off x="302166" y="2057367"/>
            <a:ext cx="11585034" cy="1754326"/>
          </a:xfrm>
          <a:prstGeom prst="rect">
            <a:avLst/>
          </a:prstGeom>
        </p:spPr>
        <p:txBody>
          <a:bodyPr wrap="square">
            <a:spAutoFit/>
          </a:bodyPr>
          <a:lstStyle/>
          <a:p>
            <a:pPr algn="just"/>
            <a:r>
              <a:rPr lang="en-US" dirty="0" smtClean="0">
                <a:solidFill>
                  <a:schemeClr val="tx2"/>
                </a:solidFill>
              </a:rPr>
              <a:t>The Conquest and Challenge  team leader guidebooks have 3 age specific curriculum’s: 5th/6th grade, 7th/8th grade, and high school. We offer 3 series of curriculum so that it is never repetitive. Both Conquest and Challenge offers 30 books in the curriculum series with over 180 weekly activities and 36 service projects (optional projects are also available as online resources). We offer 4 books each year, for each grade level. Each book contains 5-8 weeks of activities and 1 service project. Every year we update the books and series with new videos, activities, and content so it remains constantly new and relevant for the teens.</a:t>
            </a:r>
          </a:p>
        </p:txBody>
      </p:sp>
      <p:pic>
        <p:nvPicPr>
          <p:cNvPr id="5122" name="Picture 2" descr="52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65" y="3875862"/>
            <a:ext cx="5424299" cy="28657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62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3707" y="3792078"/>
            <a:ext cx="5887585" cy="2949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17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166" y="269202"/>
            <a:ext cx="6428390" cy="1508760"/>
          </a:xfrm>
        </p:spPr>
        <p:txBody>
          <a:bodyPr>
            <a:noAutofit/>
          </a:bodyPr>
          <a:lstStyle/>
          <a:p>
            <a:pPr algn="ctr"/>
            <a:r>
              <a:rPr lang="en-US" sz="4800" b="1" dirty="0" smtClean="0">
                <a:solidFill>
                  <a:srgbClr val="9EC9E1"/>
                </a:solidFill>
              </a:rPr>
              <a:t>WHAT MAKES THE </a:t>
            </a:r>
            <a:r>
              <a:rPr lang="en-US" sz="4800" b="1" dirty="0" smtClean="0">
                <a:solidFill>
                  <a:schemeClr val="bg1"/>
                </a:solidFill>
              </a:rPr>
              <a:t>CURRICULUM UNIQUE? </a:t>
            </a:r>
            <a:endParaRPr lang="en-US" sz="4800" b="1" dirty="0">
              <a:solidFill>
                <a:schemeClr val="bg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008" t="13479" r="23040" b="45543"/>
          <a:stretch/>
        </p:blipFill>
        <p:spPr>
          <a:xfrm>
            <a:off x="7044455" y="136478"/>
            <a:ext cx="5147545" cy="1774209"/>
          </a:xfrm>
          <a:prstGeom prst="rect">
            <a:avLst/>
          </a:prstGeom>
        </p:spPr>
      </p:pic>
      <p:sp>
        <p:nvSpPr>
          <p:cNvPr id="3" name="Rectangle 2"/>
          <p:cNvSpPr/>
          <p:nvPr/>
        </p:nvSpPr>
        <p:spPr>
          <a:xfrm>
            <a:off x="1411705" y="1958813"/>
            <a:ext cx="10555706" cy="4770537"/>
          </a:xfrm>
          <a:prstGeom prst="rect">
            <a:avLst/>
          </a:prstGeom>
        </p:spPr>
        <p:txBody>
          <a:bodyPr wrap="square">
            <a:spAutoFit/>
          </a:bodyPr>
          <a:lstStyle/>
          <a:p>
            <a:pPr algn="just"/>
            <a:r>
              <a:rPr lang="en-US" sz="1600" dirty="0" smtClean="0">
                <a:solidFill>
                  <a:schemeClr val="tx2"/>
                </a:solidFill>
              </a:rPr>
              <a:t>In Challenge and Conquest, our curriculum is based off the questions teens have about God, their faith, the world, and themselves. The theme for each week is a question. The weekly activity in the Team Leader Guidebooks gives the team leader a path to lead the team down and discover the answer to the question of the week. </a:t>
            </a:r>
          </a:p>
          <a:p>
            <a:pPr algn="just"/>
            <a:endParaRPr lang="en-US" sz="1600" dirty="0">
              <a:solidFill>
                <a:schemeClr val="tx2"/>
              </a:solidFill>
            </a:endParaRPr>
          </a:p>
          <a:p>
            <a:pPr algn="just"/>
            <a:r>
              <a:rPr lang="en-US" sz="1600" dirty="0" smtClean="0">
                <a:solidFill>
                  <a:schemeClr val="tx2"/>
                </a:solidFill>
              </a:rPr>
              <a:t>First, they turn to the YOUCAT to find a solid catechetical answer to the question. Then the team leader goes through the 6 parts of the Challenge or Conquest Weekly Meeting where they gain a better understanding of the question of the week.</a:t>
            </a:r>
          </a:p>
          <a:p>
            <a:pPr algn="just"/>
            <a:r>
              <a:rPr lang="en-US" sz="1600" dirty="0" smtClean="0">
                <a:solidFill>
                  <a:schemeClr val="tx2"/>
                </a:solidFill>
              </a:rPr>
              <a:t> </a:t>
            </a:r>
          </a:p>
          <a:p>
            <a:pPr algn="just"/>
            <a:r>
              <a:rPr lang="en-US" sz="1600" dirty="0" smtClean="0">
                <a:solidFill>
                  <a:schemeClr val="tx2"/>
                </a:solidFill>
              </a:rPr>
              <a:t>Each weekly meeting has at least one game, activity or experience; relevant video clips; a gospel reflection to find how Jesus answered the question and at least one saint or story of someone who discovered the answer in their own life. The games are not listed on the charts. The curriculum and guide for each team’s weekly activity is in the Team Leader Guidebooks but we also have an online resource center with hundreds of printouts and additional material to help the team leader lead the meeting effectively.</a:t>
            </a:r>
          </a:p>
          <a:p>
            <a:pPr algn="just"/>
            <a:endParaRPr lang="en-US" sz="1600" dirty="0">
              <a:solidFill>
                <a:schemeClr val="tx2"/>
              </a:solidFill>
            </a:endParaRPr>
          </a:p>
          <a:p>
            <a:pPr algn="just"/>
            <a:r>
              <a:rPr lang="en-US" sz="1600" dirty="0" smtClean="0">
                <a:solidFill>
                  <a:schemeClr val="tx2"/>
                </a:solidFill>
              </a:rPr>
              <a:t>On the Curriculum maps, you will see that Challenge and Conquest have the same theme or question each week but sometimes the saints, games and activities differ to work better with boys or girls. </a:t>
            </a:r>
          </a:p>
          <a:p>
            <a:pPr algn="just"/>
            <a:endParaRPr lang="en-US" sz="1600" dirty="0">
              <a:solidFill>
                <a:schemeClr val="tx2"/>
              </a:solidFill>
            </a:endParaRPr>
          </a:p>
          <a:p>
            <a:pPr algn="just"/>
            <a:r>
              <a:rPr lang="en-US" sz="1600" dirty="0" smtClean="0">
                <a:solidFill>
                  <a:schemeClr val="tx2"/>
                </a:solidFill>
              </a:rPr>
              <a:t>The curriculum charts for SERIES 1, SERIES 2 and SERIES 3 can be found on the following pages. All three series curriculum charts are similar but with different questions, saints and gospels. We have a three year cycle so that it does not get repetitive for the teens. We also update &amp; add new videos, activities and material each year to the curriculum.</a:t>
            </a:r>
          </a:p>
        </p:txBody>
      </p:sp>
      <p:sp>
        <p:nvSpPr>
          <p:cNvPr id="7" name="Rounded Rectangle 6"/>
          <p:cNvSpPr/>
          <p:nvPr/>
        </p:nvSpPr>
        <p:spPr>
          <a:xfrm>
            <a:off x="1" y="1909012"/>
            <a:ext cx="1283368" cy="914399"/>
          </a:xfrm>
          <a:prstGeom prst="roundRect">
            <a:avLst>
              <a:gd name="adj" fmla="val 0"/>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smtClean="0"/>
              <a:t>QUESTION OF THE WEEK </a:t>
            </a:r>
            <a:endParaRPr lang="en-US" sz="1600" b="1" dirty="0"/>
          </a:p>
        </p:txBody>
      </p:sp>
      <p:sp>
        <p:nvSpPr>
          <p:cNvPr id="12" name="Rounded Rectangle 11"/>
          <p:cNvSpPr/>
          <p:nvPr/>
        </p:nvSpPr>
        <p:spPr>
          <a:xfrm>
            <a:off x="1" y="2911644"/>
            <a:ext cx="1283368" cy="914399"/>
          </a:xfrm>
          <a:prstGeom prst="roundRect">
            <a:avLst>
              <a:gd name="adj" fmla="val 0"/>
            </a:avLst>
          </a:pr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smtClean="0"/>
              <a:t>GROUNDED IN CATECHISM</a:t>
            </a:r>
            <a:endParaRPr lang="en-US" sz="1600" b="1" dirty="0"/>
          </a:p>
        </p:txBody>
      </p:sp>
      <p:sp>
        <p:nvSpPr>
          <p:cNvPr id="13" name="Rounded Rectangle 12"/>
          <p:cNvSpPr/>
          <p:nvPr/>
        </p:nvSpPr>
        <p:spPr>
          <a:xfrm>
            <a:off x="-8019" y="3930318"/>
            <a:ext cx="1283368" cy="914399"/>
          </a:xfrm>
          <a:prstGeom prst="roundRect">
            <a:avLst>
              <a:gd name="adj" fmla="val 0"/>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smtClean="0"/>
              <a:t>HUNDREDS OF GAMES &amp; ACTIVITIES</a:t>
            </a:r>
            <a:endParaRPr lang="en-US" sz="1600" b="1" dirty="0"/>
          </a:p>
        </p:txBody>
      </p:sp>
      <p:sp>
        <p:nvSpPr>
          <p:cNvPr id="14" name="Rounded Rectangle 13"/>
          <p:cNvSpPr/>
          <p:nvPr/>
        </p:nvSpPr>
        <p:spPr>
          <a:xfrm>
            <a:off x="-8019" y="4932950"/>
            <a:ext cx="1283368" cy="914399"/>
          </a:xfrm>
          <a:prstGeom prst="roundRect">
            <a:avLst>
              <a:gd name="adj" fmla="val 0"/>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smtClean="0"/>
              <a:t>HUNDREDS OF PRINTOUTS </a:t>
            </a:r>
            <a:endParaRPr lang="en-US" sz="1600" b="1" dirty="0"/>
          </a:p>
        </p:txBody>
      </p:sp>
      <p:sp>
        <p:nvSpPr>
          <p:cNvPr id="15" name="Rounded Rectangle 14"/>
          <p:cNvSpPr/>
          <p:nvPr/>
        </p:nvSpPr>
        <p:spPr>
          <a:xfrm>
            <a:off x="3" y="5951620"/>
            <a:ext cx="1283368" cy="914399"/>
          </a:xfrm>
          <a:prstGeom prst="roundRect">
            <a:avLst>
              <a:gd name="adj" fmla="val 0"/>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smtClean="0">
                <a:solidFill>
                  <a:schemeClr val="accent1">
                    <a:lumMod val="50000"/>
                  </a:schemeClr>
                </a:solidFill>
              </a:rPr>
              <a:t>ADAPTED FOR BOYS AND GIRLS</a:t>
            </a:r>
            <a:endParaRPr lang="en-US" sz="1600" b="1" dirty="0">
              <a:solidFill>
                <a:schemeClr val="accent1">
                  <a:lumMod val="50000"/>
                </a:schemeClr>
              </a:solidFill>
            </a:endParaRPr>
          </a:p>
        </p:txBody>
      </p:sp>
    </p:spTree>
    <p:extLst>
      <p:ext uri="{BB962C8B-B14F-4D97-AF65-F5344CB8AC3E}">
        <p14:creationId xmlns:p14="http://schemas.microsoft.com/office/powerpoint/2010/main" val="1427983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7CF026C-957E-4F4E-893C-D02C23AB6317}"/>
    </a:ext>
  </a:extLst>
</a:theme>
</file>

<file path=ppt/theme/themeOverride1.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emplate/>
  <TotalTime>258</TotalTime>
  <Words>1262</Words>
  <Application>Microsoft Office PowerPoint</Application>
  <PresentationFormat>Widescreen</PresentationFormat>
  <Paragraphs>69</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Abril Fatface</vt:lpstr>
      <vt:lpstr>Arial</vt:lpstr>
      <vt:lpstr>Calibri</vt:lpstr>
      <vt:lpstr>Calibri Light</vt:lpstr>
      <vt:lpstr>Open Sans</vt:lpstr>
      <vt:lpstr>Wingdings</vt:lpstr>
      <vt:lpstr>Banded</vt:lpstr>
      <vt:lpstr>INTRODUCTION TO  CHALLENGE &amp; CONQUEST </vt:lpstr>
      <vt:lpstr>DO ANY OF THE FOLLOWING STATEMENTS APPLY TO YOU? </vt:lpstr>
      <vt:lpstr>WHAT is CHALLENGE  &amp; CONQUEST? </vt:lpstr>
      <vt:lpstr>Our MISSION</vt:lpstr>
      <vt:lpstr>How it all works</vt:lpstr>
      <vt:lpstr>what do we mean by  team based and teen led?</vt:lpstr>
      <vt:lpstr>Putting the curriculum  in the hands  of the teen leaders</vt:lpstr>
      <vt:lpstr>OUR curriculum:  Series 1-2-3 for 3 age groups</vt:lpstr>
      <vt:lpstr>WHAT MAKES THE CURRICULUM UNIQUE? </vt:lpstr>
      <vt:lpstr>what do we mean by Virtue centered?</vt:lpstr>
      <vt:lpstr>what do we mean by SERVICE DRIVEN?</vt:lpstr>
      <vt:lpstr>what do we mean by SERVICE DRIVEN?</vt:lpstr>
      <vt:lpstr>what do we mean by SERVICE DRIVEN?</vt:lpstr>
      <vt:lpstr>what is  CONQUEST JR?</vt:lpstr>
      <vt:lpstr>What is  CHALLENGE JR?</vt:lpstr>
      <vt:lpstr> www.challengeyouthministry.com www.conquestyouthministry.com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Nadine McMillan</dc:creator>
  <cp:lastModifiedBy>Nadine McMillan</cp:lastModifiedBy>
  <cp:revision>21</cp:revision>
  <dcterms:created xsi:type="dcterms:W3CDTF">2018-11-13T18:32:18Z</dcterms:created>
  <dcterms:modified xsi:type="dcterms:W3CDTF">2018-11-13T22:50:21Z</dcterms:modified>
</cp:coreProperties>
</file>